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69" r:id="rId3"/>
    <p:sldId id="257" r:id="rId4"/>
    <p:sldId id="258" r:id="rId5"/>
    <p:sldId id="259" r:id="rId6"/>
    <p:sldId id="260" r:id="rId7"/>
    <p:sldId id="261" r:id="rId8"/>
    <p:sldId id="262" r:id="rId9"/>
    <p:sldId id="263" r:id="rId10"/>
    <p:sldId id="264" r:id="rId11"/>
    <p:sldId id="265" r:id="rId12"/>
    <p:sldId id="266"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290" autoAdjust="0"/>
  </p:normalViewPr>
  <p:slideViewPr>
    <p:cSldViewPr>
      <p:cViewPr varScale="1">
        <p:scale>
          <a:sx n="60" d="100"/>
          <a:sy n="60" d="100"/>
        </p:scale>
        <p:origin x="146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4D8569-19BF-41E6-9920-0E90768F8B9C}" type="datetimeFigureOut">
              <a:rPr lang="en-US" smtClean="0"/>
              <a:t>27-Jun-20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D726E1-EE53-4B1D-8F63-65E874D53DEA}" type="slidenum">
              <a:rPr lang="en-US" smtClean="0"/>
              <a:t>‹#›</a:t>
            </a:fld>
            <a:endParaRPr lang="en-US"/>
          </a:p>
        </p:txBody>
      </p:sp>
    </p:spTree>
    <p:extLst>
      <p:ext uri="{BB962C8B-B14F-4D97-AF65-F5344CB8AC3E}">
        <p14:creationId xmlns:p14="http://schemas.microsoft.com/office/powerpoint/2010/main" val="386904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dirty="0">
                <a:latin typeface="Arial" pitchFamily="34" charset="0"/>
                <a:cs typeface="Arial" pitchFamily="34" charset="0"/>
              </a:rPr>
              <a:t>Conceptually, presentation of</a:t>
            </a:r>
            <a:r>
              <a:rPr lang="en-US" sz="3200" baseline="0" dirty="0">
                <a:latin typeface="Arial" pitchFamily="34" charset="0"/>
                <a:cs typeface="Arial" pitchFamily="34" charset="0"/>
              </a:rPr>
              <a:t> a plan in relation to initiative changes provide what we can refer to as a groundbreaking roadmap to conclusive uniformity of the intended organization change. It is a provision of scope that needs to be scrutinized well so that every stakeholder can be brought on board when change takes place. Bringing critical players who are the stakeholders on board will help in addressing challenges such as resistance to change and mediocre performances as illustrated by Krishnan (2018). The objective driven by the presentation of the change management process is to successfully implement strategies  through elaborate analysis of each process and methods necessary for effecting the change. It is this change that is objectified to report increase in the organizational revenue, customer satisfaction and long term market acquisition. This PowerPoint work is an illustration presenting the Wal-Mart’s change intervention plan processes from the beginning to its end.</a:t>
            </a:r>
            <a:endParaRPr lang="en-US" sz="32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4D726E1-EE53-4B1D-8F63-65E874D53DEA}" type="slidenum">
              <a:rPr lang="en-US" smtClean="0"/>
              <a:t>2</a:t>
            </a:fld>
            <a:endParaRPr lang="en-US"/>
          </a:p>
        </p:txBody>
      </p:sp>
    </p:spTree>
    <p:extLst>
      <p:ext uri="{BB962C8B-B14F-4D97-AF65-F5344CB8AC3E}">
        <p14:creationId xmlns:p14="http://schemas.microsoft.com/office/powerpoint/2010/main" val="1659204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itchFamily="34" charset="0"/>
                <a:cs typeface="Arial" pitchFamily="34" charset="0"/>
              </a:rPr>
              <a:t>The change initiative proposed for Wal-Mart Corporation is not only to move its</a:t>
            </a:r>
            <a:r>
              <a:rPr lang="en-US" sz="1400" baseline="0" dirty="0">
                <a:latin typeface="Arial" pitchFamily="34" charset="0"/>
                <a:cs typeface="Arial" pitchFamily="34" charset="0"/>
              </a:rPr>
              <a:t> commercials</a:t>
            </a:r>
            <a:r>
              <a:rPr lang="en-US" sz="1400" dirty="0">
                <a:latin typeface="Arial" pitchFamily="34" charset="0"/>
                <a:cs typeface="Arial" pitchFamily="34" charset="0"/>
              </a:rPr>
              <a:t> online but also changing the products from the</a:t>
            </a:r>
            <a:r>
              <a:rPr lang="en-US" sz="1400" baseline="0" dirty="0">
                <a:latin typeface="Arial" pitchFamily="34" charset="0"/>
                <a:cs typeface="Arial" pitchFamily="34" charset="0"/>
              </a:rPr>
              <a:t> likes of </a:t>
            </a:r>
            <a:r>
              <a:rPr lang="en-US" sz="1400" dirty="0">
                <a:latin typeface="Arial" pitchFamily="34" charset="0"/>
                <a:cs typeface="Arial" pitchFamily="34" charset="0"/>
              </a:rPr>
              <a:t>vegetables to other additional products. The</a:t>
            </a:r>
            <a:r>
              <a:rPr lang="en-US" sz="1400" baseline="0" dirty="0">
                <a:latin typeface="Arial" pitchFamily="34" charset="0"/>
                <a:cs typeface="Arial" pitchFamily="34" charset="0"/>
              </a:rPr>
              <a:t> items for sale </a:t>
            </a:r>
            <a:r>
              <a:rPr lang="en-US" sz="1400" dirty="0">
                <a:latin typeface="Arial" pitchFamily="34" charset="0"/>
                <a:cs typeface="Arial" pitchFamily="34" charset="0"/>
              </a:rPr>
              <a:t>range from electronics, fashion, accessories,</a:t>
            </a:r>
            <a:r>
              <a:rPr lang="en-US" sz="1400" baseline="0" dirty="0">
                <a:latin typeface="Arial" pitchFamily="34" charset="0"/>
                <a:cs typeface="Arial" pitchFamily="34" charset="0"/>
              </a:rPr>
              <a:t> both software and hardware  items used in the household</a:t>
            </a:r>
            <a:r>
              <a:rPr lang="en-US" sz="1400" dirty="0">
                <a:latin typeface="Arial" pitchFamily="34" charset="0"/>
                <a:cs typeface="Arial" pitchFamily="34" charset="0"/>
              </a:rPr>
              <a:t>.  The methods</a:t>
            </a:r>
            <a:r>
              <a:rPr lang="en-US" sz="1400" baseline="0" dirty="0">
                <a:latin typeface="Arial" pitchFamily="34" charset="0"/>
                <a:cs typeface="Arial" pitchFamily="34" charset="0"/>
              </a:rPr>
              <a:t> </a:t>
            </a:r>
            <a:r>
              <a:rPr lang="en-US" sz="1400" dirty="0">
                <a:latin typeface="Arial" pitchFamily="34" charset="0"/>
                <a:cs typeface="Arial" pitchFamily="34" charset="0"/>
              </a:rPr>
              <a:t>of delivering</a:t>
            </a:r>
            <a:r>
              <a:rPr lang="en-US" sz="1400" baseline="0" dirty="0">
                <a:latin typeface="Arial" pitchFamily="34" charset="0"/>
                <a:cs typeface="Arial" pitchFamily="34" charset="0"/>
              </a:rPr>
              <a:t> these</a:t>
            </a:r>
            <a:r>
              <a:rPr lang="en-US" sz="1400" dirty="0">
                <a:latin typeface="Arial" pitchFamily="34" charset="0"/>
                <a:cs typeface="Arial" pitchFamily="34" charset="0"/>
              </a:rPr>
              <a:t> products will be</a:t>
            </a:r>
            <a:r>
              <a:rPr lang="en-US" sz="1400" baseline="0" dirty="0">
                <a:latin typeface="Arial" pitchFamily="34" charset="0"/>
                <a:cs typeface="Arial" pitchFamily="34" charset="0"/>
              </a:rPr>
              <a:t> customer satisfactory </a:t>
            </a:r>
            <a:r>
              <a:rPr lang="en-US" sz="1400" dirty="0">
                <a:latin typeface="Arial" pitchFamily="34" charset="0"/>
                <a:cs typeface="Arial" pitchFamily="34" charset="0"/>
              </a:rPr>
              <a:t>compared to the present way of doing things. The</a:t>
            </a:r>
            <a:r>
              <a:rPr lang="en-US" sz="1400" baseline="0" dirty="0">
                <a:latin typeface="Arial" pitchFamily="34" charset="0"/>
                <a:cs typeface="Arial" pitchFamily="34" charset="0"/>
              </a:rPr>
              <a:t> method</a:t>
            </a:r>
            <a:r>
              <a:rPr lang="en-US" sz="1400" dirty="0">
                <a:latin typeface="Arial" pitchFamily="34" charset="0"/>
                <a:cs typeface="Arial" pitchFamily="34" charset="0"/>
              </a:rPr>
              <a:t> will involve picking up the products from the Wal-Mart stores straight to the customers’ house.  This move will be a</a:t>
            </a:r>
            <a:r>
              <a:rPr lang="en-US" sz="1400" baseline="0" dirty="0">
                <a:latin typeface="Arial" pitchFamily="34" charset="0"/>
                <a:cs typeface="Arial" pitchFamily="34" charset="0"/>
              </a:rPr>
              <a:t> contrast to </a:t>
            </a:r>
            <a:r>
              <a:rPr lang="en-US" sz="1400" dirty="0">
                <a:latin typeface="Arial" pitchFamily="34" charset="0"/>
                <a:cs typeface="Arial" pitchFamily="34" charset="0"/>
              </a:rPr>
              <a:t>the initial methods of leaving the goods to be picked</a:t>
            </a:r>
            <a:r>
              <a:rPr lang="en-US" sz="1400" baseline="0" dirty="0">
                <a:latin typeface="Arial" pitchFamily="34" charset="0"/>
                <a:cs typeface="Arial" pitchFamily="34" charset="0"/>
              </a:rPr>
              <a:t> up at the customer’s nearest shopping outlet</a:t>
            </a:r>
            <a:r>
              <a:rPr lang="en-US" sz="1400" dirty="0">
                <a:latin typeface="Arial" pitchFamily="34" charset="0"/>
                <a:cs typeface="Arial" pitchFamily="34" charset="0"/>
              </a:rPr>
              <a:t>. The initial deliveries entailed to a larger percentage picking up the groceries from the company stores then delivering them to the nearest pick up points. The move inconvenienced the customers. This move is made to provide more positive feedback in relation to attaining total market optima.</a:t>
            </a:r>
          </a:p>
        </p:txBody>
      </p:sp>
      <p:sp>
        <p:nvSpPr>
          <p:cNvPr id="4" name="Slide Number Placeholder 3"/>
          <p:cNvSpPr>
            <a:spLocks noGrp="1"/>
          </p:cNvSpPr>
          <p:nvPr>
            <p:ph type="sldNum" sz="quarter" idx="10"/>
          </p:nvPr>
        </p:nvSpPr>
        <p:spPr/>
        <p:txBody>
          <a:bodyPr/>
          <a:lstStyle/>
          <a:p>
            <a:fld id="{34D726E1-EE53-4B1D-8F63-65E874D53DEA}" type="slidenum">
              <a:rPr lang="en-US" smtClean="0"/>
              <a:t>3</a:t>
            </a:fld>
            <a:endParaRPr lang="en-US"/>
          </a:p>
        </p:txBody>
      </p:sp>
    </p:spTree>
    <p:extLst>
      <p:ext uri="{BB962C8B-B14F-4D97-AF65-F5344CB8AC3E}">
        <p14:creationId xmlns:p14="http://schemas.microsoft.com/office/powerpoint/2010/main" val="1170785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above procedures outline the necessary steps that when taken as a roadmap, leads to effective carrying out of the proposed Wal-Mart organizational change to its implementation and after.  Clearly defining what the change entails will put all the stakeholders in necessary perspectives. It will converge all attention to what needs to be done and how it is supposed to be done in order to effectively implement the change proposed. In so definition, it also becomes necessary for the management to communicate strategically with clear intentions of bringing all stakeholders on board. The failure to do this leads to disorientation hence organization fails before it begins the change said. </a:t>
            </a:r>
            <a:endParaRPr lang="en-US" dirty="0"/>
          </a:p>
        </p:txBody>
      </p:sp>
      <p:sp>
        <p:nvSpPr>
          <p:cNvPr id="4" name="Slide Number Placeholder 3"/>
          <p:cNvSpPr>
            <a:spLocks noGrp="1"/>
          </p:cNvSpPr>
          <p:nvPr>
            <p:ph type="sldNum" sz="quarter" idx="10"/>
          </p:nvPr>
        </p:nvSpPr>
        <p:spPr/>
        <p:txBody>
          <a:bodyPr/>
          <a:lstStyle/>
          <a:p>
            <a:fld id="{34D726E1-EE53-4B1D-8F63-65E874D53DEA}" type="slidenum">
              <a:rPr lang="en-US" smtClean="0"/>
              <a:t>4</a:t>
            </a:fld>
            <a:endParaRPr lang="en-US"/>
          </a:p>
        </p:txBody>
      </p:sp>
    </p:spTree>
    <p:extLst>
      <p:ext uri="{BB962C8B-B14F-4D97-AF65-F5344CB8AC3E}">
        <p14:creationId xmlns:p14="http://schemas.microsoft.com/office/powerpoint/2010/main" val="3228746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dirty="0">
                <a:latin typeface="Times New Roman" pitchFamily="18" charset="0"/>
                <a:cs typeface="Times New Roman" pitchFamily="18" charset="0"/>
              </a:rPr>
              <a:t>The change initiative proposed in this case is that</a:t>
            </a:r>
            <a:r>
              <a:rPr lang="en-US" sz="3600" baseline="0" dirty="0">
                <a:latin typeface="Times New Roman" pitchFamily="18" charset="0"/>
                <a:cs typeface="Times New Roman" pitchFamily="18" charset="0"/>
              </a:rPr>
              <a:t> which aims to move Wal-Mart Corporation to more open and competitive online trading platform. This initiative has been in practice in the company however, it was being practiced on a smaller scale with limited variation in the products and delivery services to customers. Improvement of such tendency is the reason behind necessitating the change intervention. Firstly, it will involve a full scale approach. In relative terms, the initiative will include handling of various products from fashion, electronic, software and hardware commodities and exemplarily; all that is needed by the customer. This will serve as a contrast to the previous purchases marked by groceries sole sale. In so doing, the company will serve a huge population nearly doubling its products and attaining large market for other services.  The mode of delivering products in this case will be different from other previous methods. This will increase customer perception of the company and their satisfaction based on the service-line provided by the new initiative. Furthermore, this initiative will put Wal-Mart corporation competitively ahead of other corporation that still have not ventured to full blown e-commerce platform.</a:t>
            </a:r>
            <a:endParaRPr lang="en-US" sz="36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34D726E1-EE53-4B1D-8F63-65E874D53DEA}" type="slidenum">
              <a:rPr lang="en-US" smtClean="0"/>
              <a:t>5</a:t>
            </a:fld>
            <a:endParaRPr lang="en-US"/>
          </a:p>
        </p:txBody>
      </p:sp>
    </p:spTree>
    <p:extLst>
      <p:ext uri="{BB962C8B-B14F-4D97-AF65-F5344CB8AC3E}">
        <p14:creationId xmlns:p14="http://schemas.microsoft.com/office/powerpoint/2010/main" val="649010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Determining the impacts of the change at various organizational levels will help reduce the problems that</a:t>
            </a:r>
            <a:r>
              <a:rPr lang="en-US" baseline="0" dirty="0"/>
              <a:t> may inhibit implementation of the change initiative.  The most likely group that may be greatly affected are the ordinary employees. These effects when analyzed constructively will either see a reduction in the number of store attendants in the Wal-Mart branches or will eventually lapse to additional recruitment of many others. But the bottom-line remains that this change may bring unprecedented psychological interference among the employees as illustrated by </a:t>
            </a:r>
            <a:r>
              <a:rPr lang="en-US" baseline="0" dirty="0" err="1"/>
              <a:t>Busse</a:t>
            </a:r>
            <a:r>
              <a:rPr lang="en-US" baseline="0" dirty="0"/>
              <a:t> &amp; </a:t>
            </a:r>
            <a:r>
              <a:rPr lang="en-US" baseline="0" dirty="0" err="1"/>
              <a:t>Doganer</a:t>
            </a:r>
            <a:r>
              <a:rPr lang="en-US" baseline="0" dirty="0"/>
              <a:t> (2018). The additional work expectations may throw off a few employees off the radar of balancing their personal lives and work. In essence, other departments such as human resources may need to work hand in hand with the department of e-commerce together with the financial sect to properly process the returns that this initiative will bring. Fears that come with organizational changes such as retrenchments, downsizing of workers and reduction in benefits may simulate psychological and practical pains among the junior workers. Bringing them on board to illustrate the changes will reduce such precedent frictions. The organization can devise various tendencies where every store is subjecting it’s employees with evaluative processes that even scrutinize the outputs of the organizations management. This way, it will become easier to know who is most affected and who got incorporation of the change after all have been implemented.</a:t>
            </a:r>
            <a:endParaRPr lang="en-US" dirty="0"/>
          </a:p>
        </p:txBody>
      </p:sp>
      <p:sp>
        <p:nvSpPr>
          <p:cNvPr id="4" name="Slide Number Placeholder 3"/>
          <p:cNvSpPr>
            <a:spLocks noGrp="1"/>
          </p:cNvSpPr>
          <p:nvPr>
            <p:ph type="sldNum" sz="quarter" idx="10"/>
          </p:nvPr>
        </p:nvSpPr>
        <p:spPr/>
        <p:txBody>
          <a:bodyPr/>
          <a:lstStyle/>
          <a:p>
            <a:fld id="{34D726E1-EE53-4B1D-8F63-65E874D53DEA}" type="slidenum">
              <a:rPr lang="en-US" smtClean="0"/>
              <a:t>6</a:t>
            </a:fld>
            <a:endParaRPr lang="en-US"/>
          </a:p>
        </p:txBody>
      </p:sp>
    </p:spTree>
    <p:extLst>
      <p:ext uri="{BB962C8B-B14F-4D97-AF65-F5344CB8AC3E}">
        <p14:creationId xmlns:p14="http://schemas.microsoft.com/office/powerpoint/2010/main" val="1919149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Communication</a:t>
            </a:r>
            <a:r>
              <a:rPr lang="en-US" baseline="0" dirty="0"/>
              <a:t> is an integral part of organizational growth. Without it implementation of any policies relatively dwindles thus plummeting the entire business. It is for that same reason that it is mandatory fore the Wal-Mart management to structure specific and strategic communication models that will emancipate the entire team in readiness for the change initiative.  The organization could use models such as scheduling departmental meetings with employees with intentions to sensitize them on changes likely to take place once the change initiative is rolled into implementation.  Similarly, determining effective means of communication such frequent issuance of internal memoranda to each staff prepares them to tackle the unknowns of the change initiative as is illustrated by </a:t>
            </a:r>
            <a:r>
              <a:rPr lang="en-US" baseline="0" dirty="0" err="1"/>
              <a:t>Shogren</a:t>
            </a:r>
            <a:r>
              <a:rPr lang="en-US" baseline="0" dirty="0"/>
              <a:t> et al (2017). These communication outlets should be followed by key messages outlining how and why the change is needed by nearly all the members of the organization. The organization should as well illustrate various expectations of every employee in terms of missions provided by the new change initiative. </a:t>
            </a:r>
            <a:endParaRPr lang="en-US" dirty="0"/>
          </a:p>
        </p:txBody>
      </p:sp>
      <p:sp>
        <p:nvSpPr>
          <p:cNvPr id="4" name="Slide Number Placeholder 3"/>
          <p:cNvSpPr>
            <a:spLocks noGrp="1"/>
          </p:cNvSpPr>
          <p:nvPr>
            <p:ph type="sldNum" sz="quarter" idx="10"/>
          </p:nvPr>
        </p:nvSpPr>
        <p:spPr/>
        <p:txBody>
          <a:bodyPr/>
          <a:lstStyle/>
          <a:p>
            <a:fld id="{34D726E1-EE53-4B1D-8F63-65E874D53DEA}" type="slidenum">
              <a:rPr lang="en-US" smtClean="0"/>
              <a:t>7</a:t>
            </a:fld>
            <a:endParaRPr lang="en-US"/>
          </a:p>
        </p:txBody>
      </p:sp>
    </p:spTree>
    <p:extLst>
      <p:ext uri="{BB962C8B-B14F-4D97-AF65-F5344CB8AC3E}">
        <p14:creationId xmlns:p14="http://schemas.microsoft.com/office/powerpoint/2010/main" val="1845497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organization takes the first bold</a:t>
            </a:r>
            <a:r>
              <a:rPr lang="en-US" baseline="0" dirty="0"/>
              <a:t> step in ensuring it trains the staff on the various mandates and expectations that come with the proposed change initiative, the attitudes and perceptions of the junior staff is changed and becomes much inclined to processes dealing with positive reception of the whole initiative.  The organization could use either technical training that includes the manual handling of the products in a manner that will remain praiseworthy upon delivering the product to the customer. Krishnan (2018) demonstrates that employees could use two to three training programs before the change initiative is rolled out. This kind of training is aimed at equipping the trainees with relevant skills and knowledge is custom-maid for the operations involving conducting an e-commerce trading services. They thus remain well-inducted into the drills that would allow them to operate efficiently. In addition, depending on the number of staff to be trained and the time schedule allocation for such programs, it is the organization may consult themselves and design the training to take place on the online modules through accredited websites. Essentially, this process helps prevent future failures often associated with task implementations and generation of good results. </a:t>
            </a:r>
            <a:endParaRPr lang="en-US" dirty="0"/>
          </a:p>
        </p:txBody>
      </p:sp>
      <p:sp>
        <p:nvSpPr>
          <p:cNvPr id="4" name="Slide Number Placeholder 3"/>
          <p:cNvSpPr>
            <a:spLocks noGrp="1"/>
          </p:cNvSpPr>
          <p:nvPr>
            <p:ph type="sldNum" sz="quarter" idx="10"/>
          </p:nvPr>
        </p:nvSpPr>
        <p:spPr/>
        <p:txBody>
          <a:bodyPr/>
          <a:lstStyle/>
          <a:p>
            <a:fld id="{34D726E1-EE53-4B1D-8F63-65E874D53DEA}" type="slidenum">
              <a:rPr lang="en-US" smtClean="0"/>
              <a:t>8</a:t>
            </a:fld>
            <a:endParaRPr lang="en-US"/>
          </a:p>
        </p:txBody>
      </p:sp>
    </p:spTree>
    <p:extLst>
      <p:ext uri="{BB962C8B-B14F-4D97-AF65-F5344CB8AC3E}">
        <p14:creationId xmlns:p14="http://schemas.microsoft.com/office/powerpoint/2010/main" val="1335110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Changes are often followed</a:t>
            </a:r>
            <a:r>
              <a:rPr lang="en-US" baseline="0" dirty="0"/>
              <a:t> by fears and uncertainties. In general sense, the first few reports are characterized by poor results subject to new job pressure. Implementation of support structure will reduce and address the issues and concerns that originate once the change process has been rolled out. The tasks may change with former seeing increased roles and responsibilities assigned to the employees. This is a new platform that has not been fully utilized and it sure portrays inexperienced set of impacts to organization especially to the employees. Therefore in order to elevate the impacts the organization may provide programs aimed at assisting employees to emotionally and practically adjust to the change. These support structures will also ensuring proficiency of behaviors and technical skills needed to achieve desired results. </a:t>
            </a:r>
          </a:p>
          <a:p>
            <a:r>
              <a:rPr lang="en-US" baseline="0" dirty="0"/>
              <a:t>In order to swiftly deal with individual employee psychological challenges that could affect the employee operations such as maintaining stability between the challenging work results and personal life, the management may come up with wellness initiative programs like counseling sessions and other wellness practices as discussed by Krishnan (2018).</a:t>
            </a:r>
            <a:endParaRPr lang="en-US" dirty="0"/>
          </a:p>
        </p:txBody>
      </p:sp>
      <p:sp>
        <p:nvSpPr>
          <p:cNvPr id="4" name="Slide Number Placeholder 3"/>
          <p:cNvSpPr>
            <a:spLocks noGrp="1"/>
          </p:cNvSpPr>
          <p:nvPr>
            <p:ph type="sldNum" sz="quarter" idx="10"/>
          </p:nvPr>
        </p:nvSpPr>
        <p:spPr/>
        <p:txBody>
          <a:bodyPr/>
          <a:lstStyle/>
          <a:p>
            <a:fld id="{34D726E1-EE53-4B1D-8F63-65E874D53DEA}" type="slidenum">
              <a:rPr lang="en-US" smtClean="0"/>
              <a:t>9</a:t>
            </a:fld>
            <a:endParaRPr lang="en-US"/>
          </a:p>
        </p:txBody>
      </p:sp>
    </p:spTree>
    <p:extLst>
      <p:ext uri="{BB962C8B-B14F-4D97-AF65-F5344CB8AC3E}">
        <p14:creationId xmlns:p14="http://schemas.microsoft.com/office/powerpoint/2010/main" val="3007960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Putting up structures to measure the business impact of the changes is a verifying method that signals</a:t>
            </a:r>
            <a:r>
              <a:rPr lang="en-US" baseline="0" dirty="0"/>
              <a:t> the direction taken by any given change initiative. It is a benchmark that illustrates whether the goals are being achieved or not.  The most corresponding of all is forming terminal employee evaluation schemes which seeks to verify the adaptability to the change initiative and as well their new assigned responsibilities. Equally, semi-annual reviewing the financial reports of the company since the roll out took place is an illustrative way of measuring the change process like demonstrated by </a:t>
            </a:r>
            <a:r>
              <a:rPr lang="fr-FR" baseline="0" dirty="0" err="1"/>
              <a:t>Stouten</a:t>
            </a:r>
            <a:r>
              <a:rPr lang="fr-FR" baseline="0" dirty="0"/>
              <a:t>, Rousseau &amp; De </a:t>
            </a:r>
            <a:r>
              <a:rPr lang="fr-FR" baseline="0" dirty="0" err="1"/>
              <a:t>Cremer</a:t>
            </a:r>
            <a:r>
              <a:rPr lang="fr-FR" baseline="0" dirty="0"/>
              <a:t> (2018)</a:t>
            </a:r>
            <a:r>
              <a:rPr lang="en-US" baseline="0" dirty="0"/>
              <a:t>. In cases  and areas found to be lackadaisical in change process, there should be a structural formulation of reinforcement opportunities that exists  in order to build needed proficiencies. The organization can devise various tendencies where every branch or store is subjects its employees with evaluation processes that even scrutinize the outputs of the organizations’ management. This will prompt every stakeholder to cultivate necessary and relevant skills thus enabling better implementation of the change initiative.</a:t>
            </a:r>
            <a:endParaRPr lang="en-US" dirty="0"/>
          </a:p>
        </p:txBody>
      </p:sp>
      <p:sp>
        <p:nvSpPr>
          <p:cNvPr id="4" name="Slide Number Placeholder 3"/>
          <p:cNvSpPr>
            <a:spLocks noGrp="1"/>
          </p:cNvSpPr>
          <p:nvPr>
            <p:ph type="sldNum" sz="quarter" idx="10"/>
          </p:nvPr>
        </p:nvSpPr>
        <p:spPr/>
        <p:txBody>
          <a:bodyPr/>
          <a:lstStyle/>
          <a:p>
            <a:fld id="{34D726E1-EE53-4B1D-8F63-65E874D53DEA}" type="slidenum">
              <a:rPr lang="en-US" smtClean="0"/>
              <a:t>10</a:t>
            </a:fld>
            <a:endParaRPr lang="en-US"/>
          </a:p>
        </p:txBody>
      </p:sp>
    </p:spTree>
    <p:extLst>
      <p:ext uri="{BB962C8B-B14F-4D97-AF65-F5344CB8AC3E}">
        <p14:creationId xmlns:p14="http://schemas.microsoft.com/office/powerpoint/2010/main" val="533601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gauge and entice</a:t>
            </a:r>
            <a:r>
              <a:rPr lang="en-US" baseline="0" dirty="0"/>
              <a:t> the attention of the organizational stakeholders, during the times allocated for the change intervention training, it is the time to bring forth the necessary process of how the initiative could be rolled out. In this case explanations on major areas that require counter-relation of organized decision-making are made know through PowerPoint slides illustration. There can also be the use charts demonstrating the cycling of delivery processes from the Wal-Mart stores navigating all the way to the consumer door-step. The illustrations should however remain precise and shortened in order to be understood by majority of the staff if not by all. Other elements such as good and bad changes that may be met at given stages of change intervention process should be made available in the presentation so that the entire change intervention process may not seem too coated with the good sides. The bad occurrences provides the illustration of both sides of the change.</a:t>
            </a:r>
            <a:endParaRPr lang="en-US" dirty="0"/>
          </a:p>
        </p:txBody>
      </p:sp>
      <p:sp>
        <p:nvSpPr>
          <p:cNvPr id="4" name="Slide Number Placeholder 3"/>
          <p:cNvSpPr>
            <a:spLocks noGrp="1"/>
          </p:cNvSpPr>
          <p:nvPr>
            <p:ph type="sldNum" sz="quarter" idx="10"/>
          </p:nvPr>
        </p:nvSpPr>
        <p:spPr/>
        <p:txBody>
          <a:bodyPr/>
          <a:lstStyle/>
          <a:p>
            <a:fld id="{34D726E1-EE53-4B1D-8F63-65E874D53DEA}" type="slidenum">
              <a:rPr lang="en-US" smtClean="0"/>
              <a:t>11</a:t>
            </a:fld>
            <a:endParaRPr lang="en-US"/>
          </a:p>
        </p:txBody>
      </p:sp>
    </p:spTree>
    <p:extLst>
      <p:ext uri="{BB962C8B-B14F-4D97-AF65-F5344CB8AC3E}">
        <p14:creationId xmlns:p14="http://schemas.microsoft.com/office/powerpoint/2010/main" val="3297498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Clear</a:t>
            </a:r>
            <a:r>
              <a:rPr lang="en-US" baseline="0" dirty="0"/>
              <a:t> outline of how change initiative is supposed to be achieved is mandatory to the effective implementation of such changes within organizations. Adaptation of growth opportunities are the most likely  ways organization could use to stay above the rest.  From assessments of clear definitions of what the change initiative is about to the measurement of change process should be made part and parcel of every member of the organization. This keeps the members informed of all that is meant and required of them at all given times. It further helps in reorganizing areas that need immediate change resolutions in order to prevent future problems.  However, plans which provide the scope of the necessary changes need to be synchronized through effective and achievable actions for the implementation to much easily take place. </a:t>
            </a:r>
            <a:endParaRPr lang="en-US" dirty="0"/>
          </a:p>
        </p:txBody>
      </p:sp>
      <p:sp>
        <p:nvSpPr>
          <p:cNvPr id="4" name="Slide Number Placeholder 3"/>
          <p:cNvSpPr>
            <a:spLocks noGrp="1"/>
          </p:cNvSpPr>
          <p:nvPr>
            <p:ph type="sldNum" sz="quarter" idx="10"/>
          </p:nvPr>
        </p:nvSpPr>
        <p:spPr/>
        <p:txBody>
          <a:bodyPr/>
          <a:lstStyle/>
          <a:p>
            <a:fld id="{34D726E1-EE53-4B1D-8F63-65E874D53DEA}" type="slidenum">
              <a:rPr lang="en-US" smtClean="0"/>
              <a:t>12</a:t>
            </a:fld>
            <a:endParaRPr lang="en-US"/>
          </a:p>
        </p:txBody>
      </p:sp>
    </p:spTree>
    <p:extLst>
      <p:ext uri="{BB962C8B-B14F-4D97-AF65-F5344CB8AC3E}">
        <p14:creationId xmlns:p14="http://schemas.microsoft.com/office/powerpoint/2010/main" val="2615668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95506BC2-9DD5-479D-BFE4-AF1F9ED6F5FE}" type="datetimeFigureOut">
              <a:rPr lang="en-US" smtClean="0"/>
              <a:t>27-Jun-20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FC088DD8-9E42-4A01-BD08-4213D668E4BF}"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5506BC2-9DD5-479D-BFE4-AF1F9ED6F5FE}" type="datetimeFigureOut">
              <a:rPr lang="en-US" smtClean="0"/>
              <a:t>27-Jun-20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88DD8-9E42-4A01-BD08-4213D668E4B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5506BC2-9DD5-479D-BFE4-AF1F9ED6F5FE}" type="datetimeFigureOut">
              <a:rPr lang="en-US" smtClean="0"/>
              <a:t>27-Jun-20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FC088DD8-9E42-4A01-BD08-4213D668E4B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5506BC2-9DD5-479D-BFE4-AF1F9ED6F5FE}" type="datetimeFigureOut">
              <a:rPr lang="en-US" smtClean="0"/>
              <a:t>27-Jun-20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88DD8-9E42-4A01-BD08-4213D668E4B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5506BC2-9DD5-479D-BFE4-AF1F9ED6F5FE}" type="datetimeFigureOut">
              <a:rPr lang="en-US" smtClean="0"/>
              <a:t>27-Jun-20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088DD8-9E42-4A01-BD08-4213D668E4B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95506BC2-9DD5-479D-BFE4-AF1F9ED6F5FE}" type="datetimeFigureOut">
              <a:rPr lang="en-US" smtClean="0"/>
              <a:t>27-Jun-20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088DD8-9E42-4A01-BD08-4213D668E4B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506BC2-9DD5-479D-BFE4-AF1F9ED6F5FE}" type="datetimeFigureOut">
              <a:rPr lang="en-US" smtClean="0"/>
              <a:t>27-Jun-20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088DD8-9E42-4A01-BD08-4213D668E4B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5506BC2-9DD5-479D-BFE4-AF1F9ED6F5FE}" type="datetimeFigureOut">
              <a:rPr lang="en-US" smtClean="0"/>
              <a:t>27-Jun-20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88DD8-9E42-4A01-BD08-4213D668E4B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95506BC2-9DD5-479D-BFE4-AF1F9ED6F5FE}" type="datetimeFigureOut">
              <a:rPr lang="en-US" smtClean="0"/>
              <a:t>27-Jun-20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88DD8-9E42-4A01-BD08-4213D668E4B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5506BC2-9DD5-479D-BFE4-AF1F9ED6F5FE}" type="datetimeFigureOut">
              <a:rPr lang="en-US" smtClean="0"/>
              <a:t>27-Jun-20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88DD8-9E42-4A01-BD08-4213D668E4B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5506BC2-9DD5-479D-BFE4-AF1F9ED6F5FE}" type="datetimeFigureOut">
              <a:rPr lang="en-US" smtClean="0"/>
              <a:t>27-Jun-20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88DD8-9E42-4A01-BD08-4213D668E4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5506BC2-9DD5-479D-BFE4-AF1F9ED6F5FE}" type="datetimeFigureOut">
              <a:rPr lang="en-US" smtClean="0"/>
              <a:t>27-Jun-20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FC088DD8-9E42-4A01-BD08-4213D668E4B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1" y="1371600"/>
            <a:ext cx="8610600" cy="1828800"/>
          </a:xfrm>
        </p:spPr>
        <p:txBody>
          <a:bodyPr>
            <a:normAutofit/>
          </a:bodyPr>
          <a:lstStyle/>
          <a:p>
            <a:r>
              <a:rPr lang="en-US" sz="3600" dirty="0"/>
              <a:t>STRATEGIC Change Intervention Plan FOR WAL-MART</a:t>
            </a:r>
            <a:br>
              <a:rPr lang="en-US" sz="3600" dirty="0"/>
            </a:br>
            <a:endParaRPr lang="en-US" sz="3600" dirty="0"/>
          </a:p>
        </p:txBody>
      </p:sp>
      <p:sp>
        <p:nvSpPr>
          <p:cNvPr id="3" name="Subtitle 2"/>
          <p:cNvSpPr>
            <a:spLocks noGrp="1"/>
          </p:cNvSpPr>
          <p:nvPr>
            <p:ph type="subTitle" idx="1"/>
          </p:nvPr>
        </p:nvSpPr>
        <p:spPr/>
        <p:txBody>
          <a:bodyPr>
            <a:normAutofit/>
          </a:bodyPr>
          <a:lstStyle/>
          <a:p>
            <a:r>
              <a:rPr lang="en-US" sz="2400" dirty="0">
                <a:latin typeface="Times New Roman" panose="02020603050405020304" pitchFamily="18" charset="0"/>
                <a:cs typeface="Times New Roman" panose="02020603050405020304" pitchFamily="18" charset="0"/>
              </a:rPr>
              <a:t>STUDENT’S NAME</a:t>
            </a:r>
          </a:p>
          <a:p>
            <a:r>
              <a:rPr lang="en-US" sz="2400" dirty="0">
                <a:latin typeface="Times New Roman" panose="02020603050405020304" pitchFamily="18" charset="0"/>
                <a:cs typeface="Times New Roman" panose="02020603050405020304" pitchFamily="18" charset="0"/>
              </a:rPr>
              <a:t>INSTITUTIONAL AFFILIATIONS</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1877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Introduction</a:t>
            </a:r>
          </a:p>
        </p:txBody>
      </p:sp>
      <p:sp>
        <p:nvSpPr>
          <p:cNvPr id="3" name="Content Placeholder 2"/>
          <p:cNvSpPr>
            <a:spLocks noGrp="1"/>
          </p:cNvSpPr>
          <p:nvPr>
            <p:ph idx="1"/>
          </p:nvPr>
        </p:nvSpPr>
        <p:spPr/>
        <p:txBody>
          <a:bodyPr/>
          <a:lstStyle/>
          <a:p>
            <a:r>
              <a:rPr lang="en-US" sz="3200" dirty="0">
                <a:latin typeface="Arial" pitchFamily="34" charset="0"/>
                <a:cs typeface="Arial" pitchFamily="34" charset="0"/>
              </a:rPr>
              <a:t>Objectives of the presentation.</a:t>
            </a:r>
          </a:p>
          <a:p>
            <a:r>
              <a:rPr lang="en-US" sz="3200" dirty="0">
                <a:latin typeface="Arial" pitchFamily="34" charset="0"/>
                <a:cs typeface="Arial" pitchFamily="34" charset="0"/>
              </a:rPr>
              <a:t>Emancipating all the stakeholders.</a:t>
            </a:r>
          </a:p>
          <a:p>
            <a:r>
              <a:rPr lang="en-US" sz="3200" dirty="0">
                <a:latin typeface="Arial" pitchFamily="34" charset="0"/>
                <a:cs typeface="Arial" pitchFamily="34" charset="0"/>
              </a:rPr>
              <a:t>Successful implementation of the overall change intervention plan</a:t>
            </a:r>
          </a:p>
        </p:txBody>
      </p:sp>
    </p:spTree>
    <p:extLst>
      <p:ext uri="{BB962C8B-B14F-4D97-AF65-F5344CB8AC3E}">
        <p14:creationId xmlns:p14="http://schemas.microsoft.com/office/powerpoint/2010/main" val="834592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Wal-Mart Change Intervention Plan</a:t>
            </a:r>
          </a:p>
        </p:txBody>
      </p:sp>
      <p:sp>
        <p:nvSpPr>
          <p:cNvPr id="3" name="Content Placeholder 2"/>
          <p:cNvSpPr>
            <a:spLocks noGrp="1"/>
          </p:cNvSpPr>
          <p:nvPr>
            <p:ph idx="1"/>
          </p:nvPr>
        </p:nvSpPr>
        <p:spPr>
          <a:xfrm>
            <a:off x="76200" y="1600200"/>
            <a:ext cx="3733800" cy="4983162"/>
          </a:xfrm>
        </p:spPr>
        <p:txBody>
          <a:bodyPr>
            <a:noAutofit/>
          </a:bodyPr>
          <a:lstStyle/>
          <a:p>
            <a:pPr>
              <a:buFont typeface="Wingdings" pitchFamily="2" charset="2"/>
              <a:buChar char="Ø"/>
            </a:pPr>
            <a:r>
              <a:rPr lang="en-US" dirty="0">
                <a:latin typeface="Arial" pitchFamily="34" charset="0"/>
                <a:cs typeface="Arial" pitchFamily="34" charset="0"/>
              </a:rPr>
              <a:t>Deliveries efficiently up to the customers door step</a:t>
            </a:r>
          </a:p>
          <a:p>
            <a:pPr>
              <a:buFont typeface="Wingdings" pitchFamily="2" charset="2"/>
              <a:buChar char="Ø"/>
            </a:pPr>
            <a:r>
              <a:rPr lang="en-US" dirty="0">
                <a:latin typeface="Arial" pitchFamily="34" charset="0"/>
                <a:cs typeface="Arial" pitchFamily="34" charset="0"/>
              </a:rPr>
              <a:t>Product variation</a:t>
            </a:r>
          </a:p>
          <a:p>
            <a:pPr>
              <a:buFont typeface="Wingdings" pitchFamily="2" charset="2"/>
              <a:buChar char="Ø"/>
            </a:pPr>
            <a:r>
              <a:rPr lang="en-US" dirty="0">
                <a:latin typeface="Arial" pitchFamily="34" charset="0"/>
                <a:cs typeface="Arial" pitchFamily="34" charset="0"/>
              </a:rPr>
              <a:t>No more deliveries to nearest picking points.</a:t>
            </a:r>
          </a:p>
        </p:txBody>
      </p:sp>
      <p:pic>
        <p:nvPicPr>
          <p:cNvPr id="5" name="Picture 4">
            <a:extLst>
              <a:ext uri="{FF2B5EF4-FFF2-40B4-BE49-F238E27FC236}">
                <a16:creationId xmlns:a16="http://schemas.microsoft.com/office/drawing/2014/main" id="{D26A3ED1-F634-42AC-8B49-1AB9AA46654F}"/>
              </a:ext>
            </a:extLst>
          </p:cNvPr>
          <p:cNvPicPr>
            <a:picLocks noChangeAspect="1"/>
          </p:cNvPicPr>
          <p:nvPr/>
        </p:nvPicPr>
        <p:blipFill>
          <a:blip r:embed="rId3"/>
          <a:stretch>
            <a:fillRect/>
          </a:stretch>
        </p:blipFill>
        <p:spPr>
          <a:xfrm>
            <a:off x="4114800" y="1605516"/>
            <a:ext cx="4800600" cy="4642884"/>
          </a:xfrm>
          <a:prstGeom prst="rect">
            <a:avLst/>
          </a:prstGeom>
        </p:spPr>
      </p:pic>
    </p:spTree>
    <p:extLst>
      <p:ext uri="{BB962C8B-B14F-4D97-AF65-F5344CB8AC3E}">
        <p14:creationId xmlns:p14="http://schemas.microsoft.com/office/powerpoint/2010/main" val="2476452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Change Intervention Process</a:t>
            </a:r>
          </a:p>
        </p:txBody>
      </p:sp>
      <p:sp>
        <p:nvSpPr>
          <p:cNvPr id="3" name="Content Placeholder 2"/>
          <p:cNvSpPr>
            <a:spLocks noGrp="1"/>
          </p:cNvSpPr>
          <p:nvPr>
            <p:ph idx="1"/>
          </p:nvPr>
        </p:nvSpPr>
        <p:spPr/>
        <p:txBody>
          <a:bodyPr>
            <a:normAutofit/>
          </a:bodyPr>
          <a:lstStyle/>
          <a:p>
            <a:r>
              <a:rPr lang="en-US" dirty="0"/>
              <a:t>Clearly defining the change and aligning it to business goals.</a:t>
            </a:r>
          </a:p>
          <a:p>
            <a:r>
              <a:rPr lang="en-US" dirty="0"/>
              <a:t>Determining impacts and those affected</a:t>
            </a:r>
          </a:p>
          <a:p>
            <a:pPr>
              <a:buFont typeface="Wingdings" pitchFamily="2" charset="2"/>
              <a:buChar char="v"/>
            </a:pPr>
            <a:r>
              <a:rPr lang="en-US" dirty="0"/>
              <a:t>Developing a communication strategy</a:t>
            </a:r>
          </a:p>
          <a:p>
            <a:pPr>
              <a:buFont typeface="Wingdings" pitchFamily="2" charset="2"/>
              <a:buChar char="v"/>
            </a:pPr>
            <a:r>
              <a:rPr lang="en-US" dirty="0"/>
              <a:t>Providing effective training</a:t>
            </a:r>
          </a:p>
          <a:p>
            <a:pPr>
              <a:buFont typeface="Wingdings" pitchFamily="2" charset="2"/>
              <a:buChar char="ü"/>
            </a:pPr>
            <a:r>
              <a:rPr lang="en-US" dirty="0"/>
              <a:t>Implementing a support structure.</a:t>
            </a:r>
          </a:p>
          <a:p>
            <a:pPr>
              <a:buFont typeface="Wingdings" pitchFamily="2" charset="2"/>
              <a:buChar char="ü"/>
            </a:pPr>
            <a:r>
              <a:rPr lang="en-US" dirty="0"/>
              <a:t>Measuring the change process</a:t>
            </a:r>
          </a:p>
        </p:txBody>
      </p:sp>
    </p:spTree>
    <p:extLst>
      <p:ext uri="{BB962C8B-B14F-4D97-AF65-F5344CB8AC3E}">
        <p14:creationId xmlns:p14="http://schemas.microsoft.com/office/powerpoint/2010/main" val="3052231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Arial" pitchFamily="34" charset="0"/>
                <a:cs typeface="Arial" pitchFamily="34" charset="0"/>
              </a:rPr>
              <a:t>Defining the Change and Aligning It to Business Goals</a:t>
            </a:r>
          </a:p>
        </p:txBody>
      </p:sp>
      <p:sp>
        <p:nvSpPr>
          <p:cNvPr id="3" name="Content Placeholder 2"/>
          <p:cNvSpPr>
            <a:spLocks noGrp="1"/>
          </p:cNvSpPr>
          <p:nvPr>
            <p:ph idx="1"/>
          </p:nvPr>
        </p:nvSpPr>
        <p:spPr/>
        <p:txBody>
          <a:bodyPr>
            <a:noAutofit/>
          </a:bodyPr>
          <a:lstStyle/>
          <a:p>
            <a:r>
              <a:rPr lang="en-US" sz="3200" dirty="0">
                <a:latin typeface="Arial" pitchFamily="34" charset="0"/>
                <a:cs typeface="Arial" pitchFamily="34" charset="0"/>
              </a:rPr>
              <a:t>Moving to large scale e-commerce</a:t>
            </a:r>
          </a:p>
          <a:p>
            <a:r>
              <a:rPr lang="en-US" sz="3200" dirty="0">
                <a:latin typeface="Arial" pitchFamily="34" charset="0"/>
                <a:cs typeface="Arial" pitchFamily="34" charset="0"/>
              </a:rPr>
              <a:t>Product variation</a:t>
            </a:r>
          </a:p>
          <a:p>
            <a:r>
              <a:rPr lang="en-US" sz="3200" dirty="0">
                <a:latin typeface="Arial" pitchFamily="34" charset="0"/>
                <a:cs typeface="Arial" pitchFamily="34" charset="0"/>
              </a:rPr>
              <a:t>Acquiring larger market</a:t>
            </a:r>
          </a:p>
          <a:p>
            <a:r>
              <a:rPr lang="en-US" sz="3200" dirty="0">
                <a:latin typeface="Arial" pitchFamily="34" charset="0"/>
                <a:cs typeface="Arial" pitchFamily="34" charset="0"/>
              </a:rPr>
              <a:t>Customer satisfaction</a:t>
            </a:r>
          </a:p>
          <a:p>
            <a:r>
              <a:rPr lang="en-US" sz="3200" dirty="0">
                <a:latin typeface="Arial" pitchFamily="34" charset="0"/>
                <a:cs typeface="Arial" pitchFamily="34" charset="0"/>
              </a:rPr>
              <a:t>Competitively ahead of other corporations</a:t>
            </a:r>
          </a:p>
        </p:txBody>
      </p:sp>
    </p:spTree>
    <p:extLst>
      <p:ext uri="{BB962C8B-B14F-4D97-AF65-F5344CB8AC3E}">
        <p14:creationId xmlns:p14="http://schemas.microsoft.com/office/powerpoint/2010/main" val="2929704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br>
              <a:rPr lang="en-US" dirty="0"/>
            </a:br>
            <a:r>
              <a:rPr lang="en-US" b="1" dirty="0"/>
              <a:t>Determining Impacts and Those Affected</a:t>
            </a:r>
            <a:br>
              <a:rPr lang="en-US" dirty="0"/>
            </a:br>
            <a:br>
              <a:rPr lang="en-US" dirty="0"/>
            </a:br>
            <a:endParaRPr lang="en-US" dirty="0"/>
          </a:p>
        </p:txBody>
      </p:sp>
      <p:sp>
        <p:nvSpPr>
          <p:cNvPr id="3" name="Content Placeholder 2"/>
          <p:cNvSpPr>
            <a:spLocks noGrp="1"/>
          </p:cNvSpPr>
          <p:nvPr>
            <p:ph idx="1"/>
          </p:nvPr>
        </p:nvSpPr>
        <p:spPr>
          <a:xfrm>
            <a:off x="0" y="1600200"/>
            <a:ext cx="4419600" cy="4709160"/>
          </a:xfrm>
        </p:spPr>
        <p:txBody>
          <a:bodyPr>
            <a:normAutofit/>
          </a:bodyPr>
          <a:lstStyle/>
          <a:p>
            <a:pPr>
              <a:buFont typeface="Arial" pitchFamily="34" charset="0"/>
              <a:buChar char="•"/>
            </a:pPr>
            <a:r>
              <a:rPr lang="en-US" dirty="0">
                <a:latin typeface="Arial" pitchFamily="34" charset="0"/>
                <a:cs typeface="Arial" pitchFamily="34" charset="0"/>
              </a:rPr>
              <a:t>The employees are primarily likely to be affected.</a:t>
            </a:r>
          </a:p>
          <a:p>
            <a:pPr>
              <a:buFont typeface="Arial" pitchFamily="34" charset="0"/>
              <a:buChar char="•"/>
            </a:pPr>
            <a:r>
              <a:rPr lang="en-US" dirty="0">
                <a:latin typeface="Arial" pitchFamily="34" charset="0"/>
                <a:cs typeface="Arial" pitchFamily="34" charset="0"/>
              </a:rPr>
              <a:t>Various departments may be altered or merged to serve corresponding purposes.</a:t>
            </a:r>
          </a:p>
          <a:p>
            <a:pPr>
              <a:buFont typeface="Arial" pitchFamily="34" charset="0"/>
              <a:buChar char="•"/>
            </a:pPr>
            <a:r>
              <a:rPr lang="en-US" dirty="0">
                <a:latin typeface="Arial" pitchFamily="34" charset="0"/>
                <a:cs typeface="Arial" pitchFamily="34" charset="0"/>
              </a:rPr>
              <a:t>Recruitment of additional employees</a:t>
            </a:r>
          </a:p>
          <a:p>
            <a:endParaRPr lang="en-US" dirty="0">
              <a:latin typeface="Arial" pitchFamily="34" charset="0"/>
              <a:cs typeface="Arial"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0" y="1676400"/>
            <a:ext cx="4419600" cy="4709160"/>
          </a:xfrm>
          <a:prstGeom prst="rect">
            <a:avLst/>
          </a:prstGeom>
        </p:spPr>
      </p:pic>
    </p:spTree>
    <p:extLst>
      <p:ext uri="{BB962C8B-B14F-4D97-AF65-F5344CB8AC3E}">
        <p14:creationId xmlns:p14="http://schemas.microsoft.com/office/powerpoint/2010/main" val="693068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Developing a Communication Strategy</a:t>
            </a:r>
            <a:br>
              <a:rPr lang="en-US" dirty="0"/>
            </a:br>
            <a:endParaRPr lang="en-US" dirty="0"/>
          </a:p>
        </p:txBody>
      </p:sp>
      <p:sp>
        <p:nvSpPr>
          <p:cNvPr id="3" name="Content Placeholder 2"/>
          <p:cNvSpPr>
            <a:spLocks noGrp="1"/>
          </p:cNvSpPr>
          <p:nvPr>
            <p:ph idx="1"/>
          </p:nvPr>
        </p:nvSpPr>
        <p:spPr/>
        <p:txBody>
          <a:bodyPr>
            <a:normAutofit/>
          </a:bodyPr>
          <a:lstStyle/>
          <a:p>
            <a:pPr>
              <a:buFont typeface="Wingdings" pitchFamily="2" charset="2"/>
              <a:buChar char="q"/>
            </a:pPr>
            <a:r>
              <a:rPr lang="en-US" dirty="0">
                <a:latin typeface="Arial" pitchFamily="34" charset="0"/>
                <a:cs typeface="Arial" pitchFamily="34" charset="0"/>
              </a:rPr>
              <a:t> Setting up strategic communication models. </a:t>
            </a:r>
          </a:p>
          <a:p>
            <a:pPr>
              <a:buFont typeface="Wingdings" pitchFamily="2" charset="2"/>
              <a:buChar char="q"/>
            </a:pPr>
            <a:r>
              <a:rPr lang="en-US" dirty="0">
                <a:latin typeface="Arial" pitchFamily="34" charset="0"/>
                <a:cs typeface="Arial" pitchFamily="34" charset="0"/>
              </a:rPr>
              <a:t>Determining the most effective means of communication.</a:t>
            </a:r>
          </a:p>
          <a:p>
            <a:pPr>
              <a:buFont typeface="Wingdings" pitchFamily="2" charset="2"/>
              <a:buChar char="q"/>
            </a:pPr>
            <a:r>
              <a:rPr lang="en-US" dirty="0">
                <a:latin typeface="Arial" pitchFamily="34" charset="0"/>
                <a:cs typeface="Arial" pitchFamily="34" charset="0"/>
              </a:rPr>
              <a:t> Outlining key messages, and the communication channels and mediums.</a:t>
            </a:r>
          </a:p>
        </p:txBody>
      </p:sp>
    </p:spTree>
    <p:extLst>
      <p:ext uri="{BB962C8B-B14F-4D97-AF65-F5344CB8AC3E}">
        <p14:creationId xmlns:p14="http://schemas.microsoft.com/office/powerpoint/2010/main" val="1784885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Providing Effective Training</a:t>
            </a:r>
            <a:br>
              <a:rPr lang="en-US" dirty="0"/>
            </a:br>
            <a:endParaRPr lang="en-US" dirty="0"/>
          </a:p>
        </p:txBody>
      </p:sp>
      <p:sp>
        <p:nvSpPr>
          <p:cNvPr id="3" name="Content Placeholder 2"/>
          <p:cNvSpPr>
            <a:spLocks noGrp="1"/>
          </p:cNvSpPr>
          <p:nvPr>
            <p:ph idx="1"/>
          </p:nvPr>
        </p:nvSpPr>
        <p:spPr>
          <a:xfrm>
            <a:off x="457200" y="1066800"/>
            <a:ext cx="8229600" cy="2743200"/>
          </a:xfrm>
        </p:spPr>
        <p:txBody>
          <a:bodyPr>
            <a:normAutofit/>
          </a:bodyPr>
          <a:lstStyle/>
          <a:p>
            <a:r>
              <a:rPr lang="en-US" dirty="0">
                <a:latin typeface="Arial" pitchFamily="34" charset="0"/>
                <a:cs typeface="Arial" pitchFamily="34" charset="0"/>
              </a:rPr>
              <a:t>Offering training which either structured or information</a:t>
            </a:r>
          </a:p>
          <a:p>
            <a:r>
              <a:rPr lang="en-US" dirty="0">
                <a:latin typeface="Arial" pitchFamily="34" charset="0"/>
                <a:cs typeface="Arial" pitchFamily="34" charset="0"/>
              </a:rPr>
              <a:t>Teaching the skills and knowledge required to operate efficiently</a:t>
            </a:r>
          </a:p>
          <a:p>
            <a:r>
              <a:rPr lang="en-US" dirty="0">
                <a:latin typeface="Arial" pitchFamily="34" charset="0"/>
                <a:cs typeface="Arial" pitchFamily="34" charset="0"/>
              </a:rPr>
              <a:t>Suite of micro-learning online modules</a:t>
            </a:r>
            <a:endParaRPr lang="en-US"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3810000"/>
            <a:ext cx="5791200" cy="2819400"/>
          </a:xfrm>
          <a:prstGeom prst="rect">
            <a:avLst/>
          </a:prstGeom>
        </p:spPr>
      </p:pic>
    </p:spTree>
    <p:extLst>
      <p:ext uri="{BB962C8B-B14F-4D97-AF65-F5344CB8AC3E}">
        <p14:creationId xmlns:p14="http://schemas.microsoft.com/office/powerpoint/2010/main" val="3477890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Implementing Support Structure</a:t>
            </a:r>
          </a:p>
        </p:txBody>
      </p:sp>
      <p:sp>
        <p:nvSpPr>
          <p:cNvPr id="3" name="Content Placeholder 2"/>
          <p:cNvSpPr>
            <a:spLocks noGrp="1"/>
          </p:cNvSpPr>
          <p:nvPr>
            <p:ph idx="1"/>
          </p:nvPr>
        </p:nvSpPr>
        <p:spPr/>
        <p:txBody>
          <a:bodyPr>
            <a:noAutofit/>
          </a:bodyPr>
          <a:lstStyle/>
          <a:p>
            <a:pPr>
              <a:buFont typeface="Wingdings" pitchFamily="2" charset="2"/>
              <a:buChar char="ü"/>
            </a:pPr>
            <a:r>
              <a:rPr lang="en-US" dirty="0">
                <a:latin typeface="Arial" pitchFamily="34" charset="0"/>
                <a:cs typeface="Arial" pitchFamily="34" charset="0"/>
              </a:rPr>
              <a:t>Assisting employees to emotionally and practically adjust to the change.</a:t>
            </a:r>
          </a:p>
          <a:p>
            <a:pPr>
              <a:buFont typeface="Wingdings" pitchFamily="2" charset="2"/>
              <a:buChar char="ü"/>
            </a:pPr>
            <a:r>
              <a:rPr lang="en-US" dirty="0">
                <a:latin typeface="Arial" pitchFamily="34" charset="0"/>
                <a:cs typeface="Arial" pitchFamily="34" charset="0"/>
              </a:rPr>
              <a:t>Ensuring proficiency of behaviors and technical skills needed to achieve desired business results.</a:t>
            </a:r>
          </a:p>
          <a:p>
            <a:pPr>
              <a:buFont typeface="Wingdings" pitchFamily="2" charset="2"/>
              <a:buChar char="ü"/>
            </a:pPr>
            <a:r>
              <a:rPr lang="en-US" dirty="0">
                <a:latin typeface="Arial" pitchFamily="34" charset="0"/>
                <a:cs typeface="Arial" pitchFamily="34" charset="0"/>
              </a:rPr>
              <a:t>Providing counseling services to help people navigate the situations.</a:t>
            </a:r>
          </a:p>
        </p:txBody>
      </p:sp>
    </p:spTree>
    <p:extLst>
      <p:ext uri="{BB962C8B-B14F-4D97-AF65-F5344CB8AC3E}">
        <p14:creationId xmlns:p14="http://schemas.microsoft.com/office/powerpoint/2010/main" val="1327412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Measuring The Change Process</a:t>
            </a:r>
            <a:br>
              <a:rPr lang="en-US" dirty="0"/>
            </a:br>
            <a:endParaRPr lang="en-US" dirty="0"/>
          </a:p>
        </p:txBody>
      </p:sp>
      <p:sp>
        <p:nvSpPr>
          <p:cNvPr id="3" name="Content Placeholder 2"/>
          <p:cNvSpPr>
            <a:spLocks noGrp="1"/>
          </p:cNvSpPr>
          <p:nvPr>
            <p:ph idx="1"/>
          </p:nvPr>
        </p:nvSpPr>
        <p:spPr>
          <a:xfrm>
            <a:off x="533400" y="914400"/>
            <a:ext cx="8229600" cy="2819400"/>
          </a:xfrm>
        </p:spPr>
        <p:txBody>
          <a:bodyPr>
            <a:normAutofit lnSpcReduction="10000"/>
          </a:bodyPr>
          <a:lstStyle/>
          <a:p>
            <a:pPr>
              <a:buFont typeface="Courier New" pitchFamily="49" charset="0"/>
              <a:buChar char="o"/>
            </a:pPr>
            <a:r>
              <a:rPr lang="en-US" dirty="0">
                <a:latin typeface="Arial" pitchFamily="34" charset="0"/>
                <a:cs typeface="Arial" pitchFamily="34" charset="0"/>
              </a:rPr>
              <a:t>Structure should be put in place to measure the business impact of the changes</a:t>
            </a:r>
          </a:p>
          <a:p>
            <a:pPr>
              <a:buFont typeface="Courier New" pitchFamily="49" charset="0"/>
              <a:buChar char="o"/>
            </a:pPr>
            <a:r>
              <a:rPr lang="en-US" dirty="0">
                <a:latin typeface="Arial" pitchFamily="34" charset="0"/>
                <a:cs typeface="Arial" pitchFamily="34" charset="0"/>
              </a:rPr>
              <a:t>Formulation of reinforcement opportunities existing to build proficiencies.</a:t>
            </a:r>
          </a:p>
          <a:p>
            <a:pPr>
              <a:buFont typeface="Courier New" pitchFamily="49" charset="0"/>
              <a:buChar char="o"/>
            </a:pPr>
            <a:r>
              <a:rPr lang="en-US" dirty="0">
                <a:latin typeface="Arial" pitchFamily="34" charset="0"/>
                <a:cs typeface="Arial" pitchFamily="34" charset="0"/>
              </a:rPr>
              <a:t>Evaluating procedures to attest whether or not the implementation is taking place as outlined</a:t>
            </a:r>
            <a:r>
              <a:rPr lang="en-US" dirty="0"/>
              <a: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3962400"/>
            <a:ext cx="6400800" cy="2620962"/>
          </a:xfrm>
          <a:prstGeom prst="rect">
            <a:avLst/>
          </a:prstGeom>
        </p:spPr>
      </p:pic>
    </p:spTree>
    <p:extLst>
      <p:ext uri="{BB962C8B-B14F-4D97-AF65-F5344CB8AC3E}">
        <p14:creationId xmlns:p14="http://schemas.microsoft.com/office/powerpoint/2010/main" val="261308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Effective Presentation of the Entire Plan</a:t>
            </a:r>
          </a:p>
        </p:txBody>
      </p:sp>
      <p:sp>
        <p:nvSpPr>
          <p:cNvPr id="3" name="Content Placeholder 2"/>
          <p:cNvSpPr>
            <a:spLocks noGrp="1"/>
          </p:cNvSpPr>
          <p:nvPr>
            <p:ph idx="1"/>
          </p:nvPr>
        </p:nvSpPr>
        <p:spPr/>
        <p:txBody>
          <a:bodyPr>
            <a:normAutofit/>
          </a:bodyPr>
          <a:lstStyle/>
          <a:p>
            <a:r>
              <a:rPr lang="en-US" sz="3200" dirty="0">
                <a:latin typeface="Arial" pitchFamily="34" charset="0"/>
                <a:cs typeface="Arial" pitchFamily="34" charset="0"/>
              </a:rPr>
              <a:t>PowerPoint slides containing illustrative messages covering every part of the change initiative plan.</a:t>
            </a:r>
          </a:p>
          <a:p>
            <a:r>
              <a:rPr lang="en-US" sz="3200" dirty="0">
                <a:latin typeface="Arial" pitchFamily="34" charset="0"/>
                <a:cs typeface="Arial" pitchFamily="34" charset="0"/>
              </a:rPr>
              <a:t>Chart illustration of the entire change intervention process .</a:t>
            </a:r>
          </a:p>
          <a:p>
            <a:r>
              <a:rPr lang="en-US" sz="3200" dirty="0">
                <a:latin typeface="Arial" pitchFamily="34" charset="0"/>
                <a:cs typeface="Arial" pitchFamily="34" charset="0"/>
              </a:rPr>
              <a:t>Shortened and Precise illustration of main points through discussions</a:t>
            </a:r>
            <a:r>
              <a:rPr lang="en-US" dirty="0"/>
              <a:t>.</a:t>
            </a:r>
          </a:p>
          <a:p>
            <a:endParaRPr lang="en-US" dirty="0"/>
          </a:p>
        </p:txBody>
      </p:sp>
    </p:spTree>
    <p:extLst>
      <p:ext uri="{BB962C8B-B14F-4D97-AF65-F5344CB8AC3E}">
        <p14:creationId xmlns:p14="http://schemas.microsoft.com/office/powerpoint/2010/main" val="282163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br>
              <a:rPr lang="en-US" dirty="0"/>
            </a:br>
            <a:r>
              <a:rPr lang="en-US" dirty="0"/>
              <a:t>Conclusion</a:t>
            </a:r>
          </a:p>
        </p:txBody>
      </p:sp>
      <p:sp>
        <p:nvSpPr>
          <p:cNvPr id="3" name="Content Placeholder 2"/>
          <p:cNvSpPr>
            <a:spLocks noGrp="1"/>
          </p:cNvSpPr>
          <p:nvPr>
            <p:ph idx="1"/>
          </p:nvPr>
        </p:nvSpPr>
        <p:spPr/>
        <p:txBody>
          <a:bodyPr/>
          <a:lstStyle/>
          <a:p>
            <a:r>
              <a:rPr lang="en-US" sz="3200" dirty="0">
                <a:latin typeface="Arial" pitchFamily="34" charset="0"/>
                <a:cs typeface="Arial" pitchFamily="34" charset="0"/>
              </a:rPr>
              <a:t>Adaptation of growth opportunities.</a:t>
            </a:r>
          </a:p>
          <a:p>
            <a:r>
              <a:rPr lang="en-US" sz="3200" dirty="0">
                <a:latin typeface="Arial" pitchFamily="34" charset="0"/>
                <a:cs typeface="Arial" pitchFamily="34" charset="0"/>
              </a:rPr>
              <a:t>Assessment of change intervention processes.</a:t>
            </a:r>
          </a:p>
          <a:p>
            <a:r>
              <a:rPr lang="en-US" sz="3200" dirty="0">
                <a:latin typeface="Arial" pitchFamily="34" charset="0"/>
                <a:cs typeface="Arial" pitchFamily="34" charset="0"/>
              </a:rPr>
              <a:t>Prevention of future challenges.</a:t>
            </a:r>
          </a:p>
        </p:txBody>
      </p:sp>
    </p:spTree>
    <p:extLst>
      <p:ext uri="{BB962C8B-B14F-4D97-AF65-F5344CB8AC3E}">
        <p14:creationId xmlns:p14="http://schemas.microsoft.com/office/powerpoint/2010/main" val="1757911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References</a:t>
            </a:r>
            <a:br>
              <a:rPr lang="en-US" dirty="0"/>
            </a:br>
            <a:endParaRPr lang="en-US" dirty="0"/>
          </a:p>
        </p:txBody>
      </p:sp>
      <p:sp>
        <p:nvSpPr>
          <p:cNvPr id="3" name="Content Placeholder 2"/>
          <p:cNvSpPr>
            <a:spLocks noGrp="1"/>
          </p:cNvSpPr>
          <p:nvPr>
            <p:ph idx="1"/>
          </p:nvPr>
        </p:nvSpPr>
        <p:spPr>
          <a:xfrm>
            <a:off x="76200" y="990600"/>
            <a:ext cx="9067800" cy="5867400"/>
          </a:xfrm>
        </p:spPr>
        <p:txBody>
          <a:bodyPr>
            <a:normAutofit/>
          </a:bodyPr>
          <a:lstStyle/>
          <a:p>
            <a:r>
              <a:rPr lang="en-US" sz="2400" dirty="0" err="1"/>
              <a:t>Shogren</a:t>
            </a:r>
            <a:r>
              <a:rPr lang="en-US" sz="2400" dirty="0"/>
              <a:t>, K. A., Dean, E., Griffin, C., </a:t>
            </a:r>
            <a:r>
              <a:rPr lang="en-US" sz="2400" dirty="0" err="1"/>
              <a:t>Steveley</a:t>
            </a:r>
            <a:r>
              <a:rPr lang="en-US" sz="2400" dirty="0"/>
              <a:t>, J., Sickles, R., </a:t>
            </a:r>
            <a:r>
              <a:rPr lang="en-US" sz="2400" dirty="0" err="1"/>
              <a:t>Wehmeyer</a:t>
            </a:r>
            <a:r>
              <a:rPr lang="en-US" sz="2400" dirty="0"/>
              <a:t>, M. L., &amp; Palmer, S. B. (2017). Promoting Change In Employment Supports: Impacts Of A Community-based Change Model. </a:t>
            </a:r>
            <a:r>
              <a:rPr lang="en-US" sz="2400" i="1" dirty="0"/>
              <a:t>Journal of Vocational Rehabilitation</a:t>
            </a:r>
            <a:r>
              <a:rPr lang="en-US" sz="2400" dirty="0"/>
              <a:t>, 47(1), 19-24.</a:t>
            </a:r>
          </a:p>
          <a:p>
            <a:r>
              <a:rPr lang="en-US" sz="2400" dirty="0"/>
              <a:t>Stouten, J., Rousseau, D., &amp; De Cremer, D. (2018). Successful Organizational Change. Academy of Management Annals, 12-2.</a:t>
            </a:r>
          </a:p>
          <a:p>
            <a:r>
              <a:rPr lang="en-US" sz="2400" dirty="0" err="1">
                <a:latin typeface="Arial" pitchFamily="34" charset="0"/>
                <a:cs typeface="Arial" pitchFamily="34" charset="0"/>
              </a:rPr>
              <a:t>Busse</a:t>
            </a:r>
            <a:r>
              <a:rPr lang="en-US" sz="2400" dirty="0">
                <a:latin typeface="Arial" pitchFamily="34" charset="0"/>
                <a:cs typeface="Arial" pitchFamily="34" charset="0"/>
              </a:rPr>
              <a:t>, R., &amp; </a:t>
            </a:r>
            <a:r>
              <a:rPr lang="en-US" sz="2400" dirty="0" err="1">
                <a:latin typeface="Arial" pitchFamily="34" charset="0"/>
                <a:cs typeface="Arial" pitchFamily="34" charset="0"/>
              </a:rPr>
              <a:t>Doganer</a:t>
            </a:r>
            <a:r>
              <a:rPr lang="en-US" sz="2400" dirty="0">
                <a:latin typeface="Arial" pitchFamily="34" charset="0"/>
                <a:cs typeface="Arial" pitchFamily="34" charset="0"/>
              </a:rPr>
              <a:t>, U. (2018). The Role Of Compliance For Organizational Change</a:t>
            </a:r>
            <a:r>
              <a:rPr lang="en-US" sz="2400" i="1" dirty="0">
                <a:latin typeface="Arial" pitchFamily="34" charset="0"/>
                <a:cs typeface="Arial" pitchFamily="34" charset="0"/>
              </a:rPr>
              <a:t>. Journal of Organizational Change Management.</a:t>
            </a:r>
          </a:p>
          <a:p>
            <a:r>
              <a:rPr lang="en-US" sz="2400" dirty="0">
                <a:latin typeface="Arial" pitchFamily="34" charset="0"/>
                <a:cs typeface="Arial" pitchFamily="34" charset="0"/>
              </a:rPr>
              <a:t>Krishnan, R. R. (2018). </a:t>
            </a:r>
            <a:r>
              <a:rPr lang="en-US" sz="2400" i="1" dirty="0">
                <a:latin typeface="Arial" pitchFamily="34" charset="0"/>
                <a:cs typeface="Arial" pitchFamily="34" charset="0"/>
              </a:rPr>
              <a:t>Organizational Change Readiness: Effects of Organizational Structure and Leadership Communication in Organizational Change </a:t>
            </a:r>
            <a:r>
              <a:rPr lang="en-US" sz="2400" dirty="0">
                <a:latin typeface="Arial" pitchFamily="34" charset="0"/>
                <a:cs typeface="Arial" pitchFamily="34" charset="0"/>
              </a:rPr>
              <a:t>(Doctoral dissertation, University of Maryland University College).</a:t>
            </a:r>
          </a:p>
          <a:p>
            <a:pPr>
              <a:lnSpc>
                <a:spcPct val="220000"/>
              </a:lnSpc>
            </a:pPr>
            <a:endParaRPr lang="en-US" sz="2400" dirty="0">
              <a:latin typeface="Arial" pitchFamily="34" charset="0"/>
              <a:cs typeface="Arial" pitchFamily="34" charset="0"/>
            </a:endParaRPr>
          </a:p>
        </p:txBody>
      </p:sp>
    </p:spTree>
    <p:extLst>
      <p:ext uri="{BB962C8B-B14F-4D97-AF65-F5344CB8AC3E}">
        <p14:creationId xmlns:p14="http://schemas.microsoft.com/office/powerpoint/2010/main" val="969083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415</TotalTime>
  <Words>2460</Words>
  <Application>Microsoft Office PowerPoint</Application>
  <PresentationFormat>On-screen Show (4:3)</PresentationFormat>
  <Paragraphs>80</Paragraphs>
  <Slides>13</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Arial</vt:lpstr>
      <vt:lpstr>Book Antiqua</vt:lpstr>
      <vt:lpstr>Calibri</vt:lpstr>
      <vt:lpstr>Courier New</vt:lpstr>
      <vt:lpstr>Lucida Sans</vt:lpstr>
      <vt:lpstr>Times New Roman</vt:lpstr>
      <vt:lpstr>Wingdings</vt:lpstr>
      <vt:lpstr>Wingdings 2</vt:lpstr>
      <vt:lpstr>Wingdings 3</vt:lpstr>
      <vt:lpstr>Apex</vt:lpstr>
      <vt:lpstr>STRATEGIC Change Intervention Plan FOR WAL-MART </vt:lpstr>
      <vt:lpstr>Introduction</vt:lpstr>
      <vt:lpstr>Wal-Mart Change Intervention Plan</vt:lpstr>
      <vt:lpstr>The Change Intervention Process</vt:lpstr>
      <vt:lpstr>Defining the Change and Aligning It to Business Goals</vt:lpstr>
      <vt:lpstr>  Determining Impacts and Those Affected  </vt:lpstr>
      <vt:lpstr> Developing a Communication Strategy </vt:lpstr>
      <vt:lpstr>Providing Effective Training </vt:lpstr>
      <vt:lpstr>Implementing Support Structure</vt:lpstr>
      <vt:lpstr>Measuring The Change Process </vt:lpstr>
      <vt:lpstr>Effective Presentation of the Entire Plan</vt:lpstr>
      <vt:lpstr> Conclusion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Wal-Mart Change Intervention Plan</dc:title>
  <dc:creator>dafine</dc:creator>
  <cp:lastModifiedBy>Windows User</cp:lastModifiedBy>
  <cp:revision>45</cp:revision>
  <dcterms:created xsi:type="dcterms:W3CDTF">2020-06-27T07:27:58Z</dcterms:created>
  <dcterms:modified xsi:type="dcterms:W3CDTF">2020-06-27T18:33:44Z</dcterms:modified>
</cp:coreProperties>
</file>